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401" r:id="rId3"/>
    <p:sldId id="580" r:id="rId4"/>
    <p:sldId id="5400" r:id="rId5"/>
    <p:sldId id="762" r:id="rId6"/>
    <p:sldId id="1015" r:id="rId7"/>
    <p:sldId id="3827" r:id="rId8"/>
    <p:sldId id="3855" r:id="rId9"/>
    <p:sldId id="258" r:id="rId10"/>
    <p:sldId id="1011" r:id="rId11"/>
    <p:sldId id="539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87883" autoAdjust="0"/>
  </p:normalViewPr>
  <p:slideViewPr>
    <p:cSldViewPr snapToGrid="0">
      <p:cViewPr varScale="1">
        <p:scale>
          <a:sx n="153" d="100"/>
          <a:sy n="153" d="100"/>
        </p:scale>
        <p:origin x="968" y="168"/>
      </p:cViewPr>
      <p:guideLst>
        <p:guide pos="21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7EA0FD-AE9F-484F-AA23-3E2FB6D695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2BAD7-C5C9-C14F-A30A-EB039C41F3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16254-6373-B44E-A937-06B7D2317D3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0F703-C2EA-1C44-83D2-2773755E9D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81E9E-5BB1-F241-8C72-01ED6D5DD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A98FA-1A96-7147-AE11-B463AF273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CCA5-B130-41BE-86B6-661F181311A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AEA5-CED6-4C2C-BD26-EA85EB5BC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AAEA5-CED6-4C2C-BD26-EA85EB5BC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 ad-hoc fiber tests (often “plug &amp; pray”) with repeatable testing: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Inspection for both fiber cable and bulkhead connectors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 power meter to verify the right light (G-PON or XGS-PON) and adequate power to ONT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 fault finder to qualify the fiber and all connectors with Pass/Fail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With one button press and objective Pass/Fail analysis, eliminate guesswork of fiber certification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Know when a helper ticket is required, </a:t>
            </a:r>
            <a:r>
              <a:rPr lang="en-US" sz="1200" dirty="0">
                <a:solidFill>
                  <a:srgbClr val="175997"/>
                </a:solidFill>
              </a:rPr>
              <a:t>reducing Invalid Helper Tickets and unnecessary equipment swaps &amp; drop replacements.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Enable techs to get it right the ﬁrst time; drive behavior for ﬁber handling best practices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Ensure the network is working up to the home demarcation point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AAEA5-CED6-4C2C-BD26-EA85EB5BC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Displays OTDR results in a simple, icon-based map view (</a:t>
            </a:r>
            <a:r>
              <a:rPr lang="en-US" dirty="0" err="1"/>
              <a:t>SmartLink</a:t>
            </a:r>
            <a:r>
              <a:rPr lang="en-US" dirty="0"/>
              <a:t>), for a clear diagnostic of detected issues.</a:t>
            </a:r>
          </a:p>
          <a:p>
            <a:r>
              <a:rPr lang="en-US" dirty="0"/>
              <a:t>Having OTDR capability works well with the workflow management, keeping results for workorder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01135-0BD2-4A17-8B1A-9FFD818BF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visolutions.com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visolutions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visolutions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visolutions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eme 1 Title -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F0896-7E16-9147-9490-455602ED9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97658D66-39B0-A542-8CCA-D99BBA92BE2B}"/>
              </a:ext>
            </a:extLst>
          </p:cNvPr>
          <p:cNvSpPr/>
          <p:nvPr/>
        </p:nvSpPr>
        <p:spPr>
          <a:xfrm flipH="1" flipV="1">
            <a:off x="7028596" y="-1"/>
            <a:ext cx="2115403" cy="3679873"/>
          </a:xfrm>
          <a:prstGeom prst="rtTriangle">
            <a:avLst/>
          </a:prstGeom>
          <a:gradFill>
            <a:gsLst>
              <a:gs pos="60000">
                <a:srgbClr val="0040A6">
                  <a:alpha val="90000"/>
                </a:srgbClr>
              </a:gs>
              <a:gs pos="10000">
                <a:srgbClr val="500778">
                  <a:alpha val="90000"/>
                </a:srgbClr>
              </a:gs>
              <a:gs pos="100000">
                <a:srgbClr val="00A9E0">
                  <a:alpha val="9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2B06C98E-3EFC-044D-8F2B-D90634B07A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13472" y="479924"/>
            <a:ext cx="1301326" cy="529847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15E4722C-674B-224C-812A-467D77A31DAD}"/>
              </a:ext>
            </a:extLst>
          </p:cNvPr>
          <p:cNvSpPr>
            <a:spLocks noChangeAspect="1"/>
          </p:cNvSpPr>
          <p:nvPr/>
        </p:nvSpPr>
        <p:spPr>
          <a:xfrm flipV="1">
            <a:off x="1" y="0"/>
            <a:ext cx="7271043" cy="5143500"/>
          </a:xfrm>
          <a:custGeom>
            <a:avLst/>
            <a:gdLst>
              <a:gd name="connsiteX0" fmla="*/ 0 w 7271043"/>
              <a:gd name="connsiteY0" fmla="*/ 0 h 5143500"/>
              <a:gd name="connsiteX1" fmla="*/ 7271043 w 7271043"/>
              <a:gd name="connsiteY1" fmla="*/ 0 h 5143500"/>
              <a:gd name="connsiteX2" fmla="*/ 6938986 w 7271043"/>
              <a:gd name="connsiteY2" fmla="*/ 580910 h 5143500"/>
              <a:gd name="connsiteX3" fmla="*/ 4592150 w 7271043"/>
              <a:gd name="connsiteY3" fmla="*/ 4686514 h 5143500"/>
              <a:gd name="connsiteX4" fmla="*/ 4330929 w 7271043"/>
              <a:gd name="connsiteY4" fmla="*/ 5143500 h 5143500"/>
              <a:gd name="connsiteX5" fmla="*/ 0 w 7271043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1043" h="5143500">
                <a:moveTo>
                  <a:pt x="0" y="0"/>
                </a:moveTo>
                <a:lnTo>
                  <a:pt x="7271043" y="0"/>
                </a:lnTo>
                <a:lnTo>
                  <a:pt x="6938986" y="580910"/>
                </a:lnTo>
                <a:cubicBezTo>
                  <a:pt x="6041285" y="2151366"/>
                  <a:pt x="5264430" y="3510414"/>
                  <a:pt x="4592150" y="4686514"/>
                </a:cubicBezTo>
                <a:lnTo>
                  <a:pt x="4330929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49000">
                <a:srgbClr val="0040A6">
                  <a:alpha val="85000"/>
                </a:srgbClr>
              </a:gs>
              <a:gs pos="0">
                <a:schemeClr val="accent1">
                  <a:alpha val="85000"/>
                </a:schemeClr>
              </a:gs>
              <a:gs pos="99000">
                <a:srgbClr val="00A9E0">
                  <a:alpha val="8500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" y="3136086"/>
            <a:ext cx="4105572" cy="2990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600" b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/>
              <a:t>Subtitle Goes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349" y="4008907"/>
            <a:ext cx="4102504" cy="2881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US" sz="1200" b="0" dirty="0">
                <a:solidFill>
                  <a:srgbClr val="DBDBDB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/>
              <a:t>Speaker Name</a:t>
            </a:r>
            <a:endParaRPr lang="en-US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" y="4248904"/>
            <a:ext cx="4102504" cy="2881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rgbClr val="DBDBDB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" y="4481090"/>
            <a:ext cx="4102504" cy="2881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rgbClr val="DBDBDB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GB"/>
              <a:t>Date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44349" y="1794197"/>
            <a:ext cx="4112226" cy="1375424"/>
          </a:xfrm>
        </p:spPr>
        <p:txBody>
          <a:bodyPr anchor="b"/>
          <a:lstStyle>
            <a:lvl1pPr>
              <a:lnSpc>
                <a:spcPts val="4000"/>
              </a:lnSpc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AFFA5D-E73D-5F43-A9D6-02838EAD2B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348" y="479924"/>
            <a:ext cx="3665906" cy="6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eme 1 - 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C6AF39-5B95-4B38-97AE-6C43D0C7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/>
          <a:stretch/>
        </p:blipFill>
        <p:spPr>
          <a:xfrm>
            <a:off x="-3177" y="0"/>
            <a:ext cx="9147177" cy="5143500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8F65F3FB-7622-4222-8CA8-4317591F85F1}"/>
              </a:ext>
            </a:extLst>
          </p:cNvPr>
          <p:cNvSpPr/>
          <p:nvPr/>
        </p:nvSpPr>
        <p:spPr>
          <a:xfrm flipH="1" flipV="1">
            <a:off x="0" y="3478"/>
            <a:ext cx="8534977" cy="5143500"/>
          </a:xfrm>
          <a:custGeom>
            <a:avLst/>
            <a:gdLst>
              <a:gd name="connsiteX0" fmla="*/ 0 w 8534977"/>
              <a:gd name="connsiteY0" fmla="*/ 0 h 5149940"/>
              <a:gd name="connsiteX1" fmla="*/ 8534977 w 8534977"/>
              <a:gd name="connsiteY1" fmla="*/ 3782 h 5149940"/>
              <a:gd name="connsiteX2" fmla="*/ 8534977 w 8534977"/>
              <a:gd name="connsiteY2" fmla="*/ 5149940 h 5149940"/>
              <a:gd name="connsiteX3" fmla="*/ 7277482 w 8534977"/>
              <a:gd name="connsiteY3" fmla="*/ 5149940 h 5149940"/>
              <a:gd name="connsiteX4" fmla="*/ 7036377 w 8534977"/>
              <a:gd name="connsiteY4" fmla="*/ 5149940 h 5149940"/>
              <a:gd name="connsiteX5" fmla="*/ 2946553 w 8534977"/>
              <a:gd name="connsiteY5" fmla="*/ 5149940 h 5149940"/>
              <a:gd name="connsiteX6" fmla="*/ 2685332 w 8534977"/>
              <a:gd name="connsiteY6" fmla="*/ 4692954 h 5149940"/>
              <a:gd name="connsiteX7" fmla="*/ 338496 w 8534977"/>
              <a:gd name="connsiteY7" fmla="*/ 587350 h 514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977" h="5149940">
                <a:moveTo>
                  <a:pt x="0" y="0"/>
                </a:moveTo>
                <a:lnTo>
                  <a:pt x="8534977" y="3782"/>
                </a:lnTo>
                <a:lnTo>
                  <a:pt x="8534977" y="5149940"/>
                </a:lnTo>
                <a:lnTo>
                  <a:pt x="7277482" y="5149940"/>
                </a:lnTo>
                <a:lnTo>
                  <a:pt x="7036377" y="5149940"/>
                </a:lnTo>
                <a:lnTo>
                  <a:pt x="2946553" y="5149940"/>
                </a:lnTo>
                <a:lnTo>
                  <a:pt x="2685332" y="4692954"/>
                </a:lnTo>
                <a:lnTo>
                  <a:pt x="338496" y="587350"/>
                </a:lnTo>
                <a:close/>
              </a:path>
            </a:pathLst>
          </a:custGeom>
          <a:gradFill>
            <a:gsLst>
              <a:gs pos="49000">
                <a:srgbClr val="0040A6">
                  <a:alpha val="85000"/>
                </a:srgbClr>
              </a:gs>
              <a:gs pos="100000">
                <a:schemeClr val="bg2">
                  <a:alpha val="85000"/>
                </a:schemeClr>
              </a:gs>
              <a:gs pos="0">
                <a:srgbClr val="00A9E0">
                  <a:alpha val="85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525384" y="4880151"/>
            <a:ext cx="560070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www.specialized.net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C49EB-C6C7-AC42-8029-4E9AAE4D0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1468" y="1341895"/>
            <a:ext cx="3665906" cy="6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8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e 1 - Transi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EC2719-9428-45FE-8883-4735E8564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6" y="0"/>
            <a:ext cx="9147176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A79F64-C4F3-42ED-8158-6FF860F4F293}"/>
              </a:ext>
            </a:extLst>
          </p:cNvPr>
          <p:cNvSpPr txBox="1"/>
          <p:nvPr/>
        </p:nvSpPr>
        <p:spPr>
          <a:xfrm>
            <a:off x="8285228" y="4854582"/>
            <a:ext cx="515877" cy="207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CC7E1386-315F-4129-B647-93C694130D6F}"/>
              </a:ext>
            </a:extLst>
          </p:cNvPr>
          <p:cNvSpPr>
            <a:spLocks noChangeAspect="1"/>
          </p:cNvSpPr>
          <p:nvPr/>
        </p:nvSpPr>
        <p:spPr>
          <a:xfrm flipV="1">
            <a:off x="-7977" y="-6824"/>
            <a:ext cx="6206518" cy="5149390"/>
          </a:xfrm>
          <a:custGeom>
            <a:avLst/>
            <a:gdLst>
              <a:gd name="connsiteX0" fmla="*/ 0 w 7271043"/>
              <a:gd name="connsiteY0" fmla="*/ 0 h 5143500"/>
              <a:gd name="connsiteX1" fmla="*/ 7271043 w 7271043"/>
              <a:gd name="connsiteY1" fmla="*/ 0 h 5143500"/>
              <a:gd name="connsiteX2" fmla="*/ 6938986 w 7271043"/>
              <a:gd name="connsiteY2" fmla="*/ 580910 h 5143500"/>
              <a:gd name="connsiteX3" fmla="*/ 4592150 w 7271043"/>
              <a:gd name="connsiteY3" fmla="*/ 4686514 h 5143500"/>
              <a:gd name="connsiteX4" fmla="*/ 4330929 w 7271043"/>
              <a:gd name="connsiteY4" fmla="*/ 5143500 h 5143500"/>
              <a:gd name="connsiteX5" fmla="*/ 0 w 7271043"/>
              <a:gd name="connsiteY5" fmla="*/ 5143500 h 5143500"/>
              <a:gd name="connsiteX0" fmla="*/ 0 w 7271043"/>
              <a:gd name="connsiteY0" fmla="*/ 0 h 5143500"/>
              <a:gd name="connsiteX1" fmla="*/ 7271043 w 7271043"/>
              <a:gd name="connsiteY1" fmla="*/ 0 h 5143500"/>
              <a:gd name="connsiteX2" fmla="*/ 6938986 w 7271043"/>
              <a:gd name="connsiteY2" fmla="*/ 580910 h 5143500"/>
              <a:gd name="connsiteX3" fmla="*/ 4592150 w 7271043"/>
              <a:gd name="connsiteY3" fmla="*/ 4686514 h 5143500"/>
              <a:gd name="connsiteX4" fmla="*/ 4330929 w 7271043"/>
              <a:gd name="connsiteY4" fmla="*/ 5143500 h 5143500"/>
              <a:gd name="connsiteX5" fmla="*/ 702860 w 7271043"/>
              <a:gd name="connsiteY5" fmla="*/ 5143500 h 5143500"/>
              <a:gd name="connsiteX6" fmla="*/ 0 w 7271043"/>
              <a:gd name="connsiteY6" fmla="*/ 0 h 5143500"/>
              <a:gd name="connsiteX0" fmla="*/ 0 w 6568184"/>
              <a:gd name="connsiteY0" fmla="*/ 6824 h 5143500"/>
              <a:gd name="connsiteX1" fmla="*/ 6568184 w 6568184"/>
              <a:gd name="connsiteY1" fmla="*/ 0 h 5143500"/>
              <a:gd name="connsiteX2" fmla="*/ 6236127 w 6568184"/>
              <a:gd name="connsiteY2" fmla="*/ 580910 h 5143500"/>
              <a:gd name="connsiteX3" fmla="*/ 3889291 w 6568184"/>
              <a:gd name="connsiteY3" fmla="*/ 4686514 h 5143500"/>
              <a:gd name="connsiteX4" fmla="*/ 3628070 w 6568184"/>
              <a:gd name="connsiteY4" fmla="*/ 5143500 h 5143500"/>
              <a:gd name="connsiteX5" fmla="*/ 1 w 6568184"/>
              <a:gd name="connsiteY5" fmla="*/ 5143500 h 5143500"/>
              <a:gd name="connsiteX6" fmla="*/ 0 w 6568184"/>
              <a:gd name="connsiteY6" fmla="*/ 6824 h 5143500"/>
              <a:gd name="connsiteX0" fmla="*/ 0 w 6568184"/>
              <a:gd name="connsiteY0" fmla="*/ 6824 h 5163895"/>
              <a:gd name="connsiteX1" fmla="*/ 6568184 w 6568184"/>
              <a:gd name="connsiteY1" fmla="*/ 0 h 5163895"/>
              <a:gd name="connsiteX2" fmla="*/ 6236127 w 6568184"/>
              <a:gd name="connsiteY2" fmla="*/ 580910 h 5163895"/>
              <a:gd name="connsiteX3" fmla="*/ 3889291 w 6568184"/>
              <a:gd name="connsiteY3" fmla="*/ 4686514 h 5163895"/>
              <a:gd name="connsiteX4" fmla="*/ 3628070 w 6568184"/>
              <a:gd name="connsiteY4" fmla="*/ 5143500 h 5163895"/>
              <a:gd name="connsiteX5" fmla="*/ 1467135 w 6568184"/>
              <a:gd name="connsiteY5" fmla="*/ 5163895 h 5163895"/>
              <a:gd name="connsiteX6" fmla="*/ 0 w 6568184"/>
              <a:gd name="connsiteY6" fmla="*/ 6824 h 5163895"/>
              <a:gd name="connsiteX0" fmla="*/ 0 w 6568184"/>
              <a:gd name="connsiteY0" fmla="*/ 6824 h 5143500"/>
              <a:gd name="connsiteX1" fmla="*/ 6568184 w 6568184"/>
              <a:gd name="connsiteY1" fmla="*/ 0 h 5143500"/>
              <a:gd name="connsiteX2" fmla="*/ 6236127 w 6568184"/>
              <a:gd name="connsiteY2" fmla="*/ 580910 h 5143500"/>
              <a:gd name="connsiteX3" fmla="*/ 3889291 w 6568184"/>
              <a:gd name="connsiteY3" fmla="*/ 4686514 h 5143500"/>
              <a:gd name="connsiteX4" fmla="*/ 3628070 w 6568184"/>
              <a:gd name="connsiteY4" fmla="*/ 5143500 h 5143500"/>
              <a:gd name="connsiteX5" fmla="*/ 348018 w 6568184"/>
              <a:gd name="connsiteY5" fmla="*/ 5136702 h 5143500"/>
              <a:gd name="connsiteX6" fmla="*/ 0 w 6568184"/>
              <a:gd name="connsiteY6" fmla="*/ 6824 h 5143500"/>
              <a:gd name="connsiteX0" fmla="*/ 0 w 6568184"/>
              <a:gd name="connsiteY0" fmla="*/ 6824 h 5143500"/>
              <a:gd name="connsiteX1" fmla="*/ 6568184 w 6568184"/>
              <a:gd name="connsiteY1" fmla="*/ 0 h 5143500"/>
              <a:gd name="connsiteX2" fmla="*/ 6236127 w 6568184"/>
              <a:gd name="connsiteY2" fmla="*/ 580910 h 5143500"/>
              <a:gd name="connsiteX3" fmla="*/ 3889291 w 6568184"/>
              <a:gd name="connsiteY3" fmla="*/ 4686514 h 5143500"/>
              <a:gd name="connsiteX4" fmla="*/ 3628070 w 6568184"/>
              <a:gd name="connsiteY4" fmla="*/ 5143500 h 5143500"/>
              <a:gd name="connsiteX5" fmla="*/ 348018 w 6568184"/>
              <a:gd name="connsiteY5" fmla="*/ 5136702 h 5143500"/>
              <a:gd name="connsiteX6" fmla="*/ 0 w 6568184"/>
              <a:gd name="connsiteY6" fmla="*/ 6824 h 5143500"/>
              <a:gd name="connsiteX0" fmla="*/ 0 w 6329348"/>
              <a:gd name="connsiteY0" fmla="*/ 13622 h 5143500"/>
              <a:gd name="connsiteX1" fmla="*/ 6329348 w 6329348"/>
              <a:gd name="connsiteY1" fmla="*/ 0 h 5143500"/>
              <a:gd name="connsiteX2" fmla="*/ 5997291 w 6329348"/>
              <a:gd name="connsiteY2" fmla="*/ 580910 h 5143500"/>
              <a:gd name="connsiteX3" fmla="*/ 3650455 w 6329348"/>
              <a:gd name="connsiteY3" fmla="*/ 4686514 h 5143500"/>
              <a:gd name="connsiteX4" fmla="*/ 3389234 w 6329348"/>
              <a:gd name="connsiteY4" fmla="*/ 5143500 h 5143500"/>
              <a:gd name="connsiteX5" fmla="*/ 109182 w 6329348"/>
              <a:gd name="connsiteY5" fmla="*/ 5136702 h 5143500"/>
              <a:gd name="connsiteX6" fmla="*/ 0 w 6329348"/>
              <a:gd name="connsiteY6" fmla="*/ 13622 h 5143500"/>
              <a:gd name="connsiteX0" fmla="*/ 184245 w 6220166"/>
              <a:gd name="connsiteY0" fmla="*/ 27219 h 5143500"/>
              <a:gd name="connsiteX1" fmla="*/ 6220166 w 6220166"/>
              <a:gd name="connsiteY1" fmla="*/ 0 h 5143500"/>
              <a:gd name="connsiteX2" fmla="*/ 5888109 w 6220166"/>
              <a:gd name="connsiteY2" fmla="*/ 580910 h 5143500"/>
              <a:gd name="connsiteX3" fmla="*/ 3541273 w 6220166"/>
              <a:gd name="connsiteY3" fmla="*/ 4686514 h 5143500"/>
              <a:gd name="connsiteX4" fmla="*/ 3280052 w 6220166"/>
              <a:gd name="connsiteY4" fmla="*/ 5143500 h 5143500"/>
              <a:gd name="connsiteX5" fmla="*/ 0 w 6220166"/>
              <a:gd name="connsiteY5" fmla="*/ 5136702 h 5143500"/>
              <a:gd name="connsiteX6" fmla="*/ 184245 w 6220166"/>
              <a:gd name="connsiteY6" fmla="*/ 27219 h 5143500"/>
              <a:gd name="connsiteX0" fmla="*/ 13648 w 6220166"/>
              <a:gd name="connsiteY0" fmla="*/ 20420 h 5143500"/>
              <a:gd name="connsiteX1" fmla="*/ 6220166 w 6220166"/>
              <a:gd name="connsiteY1" fmla="*/ 0 h 5143500"/>
              <a:gd name="connsiteX2" fmla="*/ 5888109 w 6220166"/>
              <a:gd name="connsiteY2" fmla="*/ 580910 h 5143500"/>
              <a:gd name="connsiteX3" fmla="*/ 3541273 w 6220166"/>
              <a:gd name="connsiteY3" fmla="*/ 4686514 h 5143500"/>
              <a:gd name="connsiteX4" fmla="*/ 3280052 w 6220166"/>
              <a:gd name="connsiteY4" fmla="*/ 5143500 h 5143500"/>
              <a:gd name="connsiteX5" fmla="*/ 0 w 6220166"/>
              <a:gd name="connsiteY5" fmla="*/ 5136702 h 5143500"/>
              <a:gd name="connsiteX6" fmla="*/ 13648 w 6220166"/>
              <a:gd name="connsiteY6" fmla="*/ 20420 h 5143500"/>
              <a:gd name="connsiteX0" fmla="*/ 13648 w 6220166"/>
              <a:gd name="connsiteY0" fmla="*/ 20420 h 5143500"/>
              <a:gd name="connsiteX1" fmla="*/ 6220166 w 6220166"/>
              <a:gd name="connsiteY1" fmla="*/ 0 h 5143500"/>
              <a:gd name="connsiteX2" fmla="*/ 3541273 w 6220166"/>
              <a:gd name="connsiteY2" fmla="*/ 4686514 h 5143500"/>
              <a:gd name="connsiteX3" fmla="*/ 3280052 w 6220166"/>
              <a:gd name="connsiteY3" fmla="*/ 5143500 h 5143500"/>
              <a:gd name="connsiteX4" fmla="*/ 0 w 6220166"/>
              <a:gd name="connsiteY4" fmla="*/ 5136702 h 5143500"/>
              <a:gd name="connsiteX5" fmla="*/ 13648 w 6220166"/>
              <a:gd name="connsiteY5" fmla="*/ 20420 h 5143500"/>
              <a:gd name="connsiteX0" fmla="*/ 13648 w 6206518"/>
              <a:gd name="connsiteY0" fmla="*/ 6824 h 5129904"/>
              <a:gd name="connsiteX1" fmla="*/ 6206518 w 6206518"/>
              <a:gd name="connsiteY1" fmla="*/ 0 h 5129904"/>
              <a:gd name="connsiteX2" fmla="*/ 3541273 w 6206518"/>
              <a:gd name="connsiteY2" fmla="*/ 4672918 h 5129904"/>
              <a:gd name="connsiteX3" fmla="*/ 3280052 w 6206518"/>
              <a:gd name="connsiteY3" fmla="*/ 5129904 h 5129904"/>
              <a:gd name="connsiteX4" fmla="*/ 0 w 6206518"/>
              <a:gd name="connsiteY4" fmla="*/ 5123106 h 5129904"/>
              <a:gd name="connsiteX5" fmla="*/ 13648 w 6206518"/>
              <a:gd name="connsiteY5" fmla="*/ 6824 h 5129904"/>
              <a:gd name="connsiteX0" fmla="*/ 6825 w 6206518"/>
              <a:gd name="connsiteY0" fmla="*/ 6824 h 5129904"/>
              <a:gd name="connsiteX1" fmla="*/ 6206518 w 6206518"/>
              <a:gd name="connsiteY1" fmla="*/ 0 h 5129904"/>
              <a:gd name="connsiteX2" fmla="*/ 3541273 w 6206518"/>
              <a:gd name="connsiteY2" fmla="*/ 4672918 h 5129904"/>
              <a:gd name="connsiteX3" fmla="*/ 3280052 w 6206518"/>
              <a:gd name="connsiteY3" fmla="*/ 5129904 h 5129904"/>
              <a:gd name="connsiteX4" fmla="*/ 0 w 6206518"/>
              <a:gd name="connsiteY4" fmla="*/ 5123106 h 5129904"/>
              <a:gd name="connsiteX5" fmla="*/ 6825 w 6206518"/>
              <a:gd name="connsiteY5" fmla="*/ 6824 h 5129904"/>
              <a:gd name="connsiteX0" fmla="*/ 6825 w 6206518"/>
              <a:gd name="connsiteY0" fmla="*/ 6824 h 5129904"/>
              <a:gd name="connsiteX1" fmla="*/ 6206518 w 6206518"/>
              <a:gd name="connsiteY1" fmla="*/ 0 h 5129904"/>
              <a:gd name="connsiteX2" fmla="*/ 3541273 w 6206518"/>
              <a:gd name="connsiteY2" fmla="*/ 4672918 h 5129904"/>
              <a:gd name="connsiteX3" fmla="*/ 3280052 w 6206518"/>
              <a:gd name="connsiteY3" fmla="*/ 5129904 h 5129904"/>
              <a:gd name="connsiteX4" fmla="*/ 0 w 6206518"/>
              <a:gd name="connsiteY4" fmla="*/ 5123106 h 5129904"/>
              <a:gd name="connsiteX5" fmla="*/ 6825 w 6206518"/>
              <a:gd name="connsiteY5" fmla="*/ 6824 h 51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6518" h="5129904">
                <a:moveTo>
                  <a:pt x="6825" y="6824"/>
                </a:moveTo>
                <a:lnTo>
                  <a:pt x="6206518" y="0"/>
                </a:lnTo>
                <a:lnTo>
                  <a:pt x="3541273" y="4672918"/>
                </a:lnTo>
                <a:lnTo>
                  <a:pt x="3280052" y="5129904"/>
                </a:lnTo>
                <a:lnTo>
                  <a:pt x="0" y="5123106"/>
                </a:lnTo>
                <a:cubicBezTo>
                  <a:pt x="0" y="3408606"/>
                  <a:pt x="6825" y="1721324"/>
                  <a:pt x="6825" y="6824"/>
                </a:cubicBezTo>
                <a:close/>
              </a:path>
            </a:pathLst>
          </a:custGeom>
          <a:gradFill>
            <a:gsLst>
              <a:gs pos="49000">
                <a:srgbClr val="0040A6">
                  <a:alpha val="85000"/>
                </a:srgbClr>
              </a:gs>
              <a:gs pos="0">
                <a:schemeClr val="accent1">
                  <a:alpha val="85000"/>
                </a:schemeClr>
              </a:gs>
              <a:gs pos="100000">
                <a:srgbClr val="00A9E0">
                  <a:alpha val="8500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00" y="2106588"/>
            <a:ext cx="3195828" cy="925830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Box 30">
            <a:hlinkClick r:id="rId3"/>
            <a:extLst>
              <a:ext uri="{FF2B5EF4-FFF2-40B4-BE49-F238E27FC236}">
                <a16:creationId xmlns:a16="http://schemas.microsoft.com/office/drawing/2014/main" id="{A8344D37-C1D8-420F-93F7-8D41FAB31AAB}"/>
              </a:ext>
            </a:extLst>
          </p:cNvPr>
          <p:cNvSpPr txBox="1"/>
          <p:nvPr/>
        </p:nvSpPr>
        <p:spPr>
          <a:xfrm>
            <a:off x="2443681" y="485073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www.specialized.net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F0E39-55B2-1F41-9CA1-662A21C7DA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895" y="4854316"/>
            <a:ext cx="1251904" cy="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5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62320"/>
            <a:ext cx="8458200" cy="3520440"/>
          </a:xfrm>
          <a:prstGeom prst="rect">
            <a:avLst/>
          </a:prstGeom>
        </p:spPr>
        <p:txBody>
          <a:bodyPr/>
          <a:lstStyle>
            <a:lvl1pPr marL="171446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189" indent="-165096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2pPr>
            <a:lvl3pPr marL="741344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1031849" indent="-173034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4pPr>
            <a:lvl5pPr marL="1316006" indent="-173034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62320"/>
            <a:ext cx="8458200" cy="3520440"/>
          </a:xfrm>
          <a:prstGeom prst="rect">
            <a:avLst/>
          </a:prstGeom>
        </p:spPr>
        <p:txBody>
          <a:bodyPr/>
          <a:lstStyle>
            <a:lvl1pPr marL="171446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189" indent="-165096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2pPr>
            <a:lvl3pPr marL="741344" indent="-171446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1031849" indent="-173034">
              <a:buClrTx/>
              <a:buSzPct val="80000"/>
              <a:buFont typeface=".AppleSystemUIFont" charset="0"/>
              <a:buChar char="-"/>
              <a:defRPr>
                <a:solidFill>
                  <a:schemeClr val="tx1"/>
                </a:solidFill>
              </a:defRPr>
            </a:lvl4pPr>
            <a:lvl5pPr marL="1316006" indent="-173034">
              <a:buClrTx/>
              <a:buSzPct val="80000"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543B5-37C7-4E16-B6E4-E0B9504811DC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6289"/>
            <a:ext cx="8458200" cy="5133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596" y="964005"/>
            <a:ext cx="4069080" cy="35204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6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89" indent="-16509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44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49" indent="-173034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6006" indent="-173034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lvl="1">
              <a:buClrTx/>
              <a:buSzPct val="80000"/>
              <a:buFont typeface="Arial" charset="0"/>
              <a:buChar char="•"/>
            </a:pPr>
            <a:r>
              <a:rPr lang="en-US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/>
              <a:t>Third level</a:t>
            </a:r>
          </a:p>
          <a:p>
            <a:pPr lvl="3">
              <a:buClrTx/>
              <a:buSzPct val="80000"/>
              <a:buFont typeface="Arial" charset="0"/>
              <a:buChar char="•"/>
            </a:pPr>
            <a:r>
              <a:rPr lang="en-US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20" y="964005"/>
            <a:ext cx="4069080" cy="35204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71446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1pPr>
            <a:lvl2pPr marL="457189" indent="-16509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2pPr>
            <a:lvl3pPr marL="741344" indent="-171446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3pPr>
            <a:lvl4pPr marL="1031849" indent="-173034">
              <a:buClrTx/>
              <a:buFont typeface="Arial" charset="0"/>
              <a:buChar char="•"/>
              <a:defRPr lang="en-US" smtClean="0">
                <a:solidFill>
                  <a:schemeClr val="tx1"/>
                </a:solidFill>
              </a:defRPr>
            </a:lvl4pPr>
            <a:lvl5pPr marL="1316006" indent="-173034">
              <a:buClrTx/>
              <a:buFont typeface="Arial" charset="0"/>
              <a:buChar char="•"/>
              <a:defRPr lang="en-US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SzPct val="80000"/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lvl="1">
              <a:buClrTx/>
              <a:buSzPct val="80000"/>
              <a:buFont typeface="Arial" charset="0"/>
              <a:buChar char="•"/>
            </a:pPr>
            <a:r>
              <a:rPr lang="en-US"/>
              <a:t>Second level</a:t>
            </a:r>
          </a:p>
          <a:p>
            <a:pPr lvl="2">
              <a:buClrTx/>
              <a:buSzPct val="80000"/>
              <a:buFont typeface="Arial" charset="0"/>
              <a:buChar char="•"/>
            </a:pPr>
            <a:r>
              <a:rPr lang="en-US"/>
              <a:t>Third level</a:t>
            </a:r>
          </a:p>
          <a:p>
            <a:pPr lvl="3">
              <a:buClrTx/>
              <a:buSzPct val="80000"/>
              <a:buFont typeface="Arial" charset="0"/>
              <a:buChar char="•"/>
            </a:pPr>
            <a:r>
              <a:rPr lang="en-US"/>
              <a:t>Fourth level</a:t>
            </a:r>
          </a:p>
          <a:p>
            <a:pPr lvl="4">
              <a:buClrTx/>
              <a:buSzPct val="80000"/>
              <a:buFont typeface="Arial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- Ful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uilding, outdoor, water, light&#10;&#10;Description automatically generated">
            <a:extLst>
              <a:ext uri="{FF2B5EF4-FFF2-40B4-BE49-F238E27FC236}">
                <a16:creationId xmlns:a16="http://schemas.microsoft.com/office/drawing/2014/main" id="{876A6019-6620-41BA-BE2A-BBF5F0510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6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4FEA9-F434-4F61-B571-301024B8D336}"/>
              </a:ext>
            </a:extLst>
          </p:cNvPr>
          <p:cNvSpPr/>
          <p:nvPr/>
        </p:nvSpPr>
        <p:spPr>
          <a:xfrm>
            <a:off x="0" y="0"/>
            <a:ext cx="9163272" cy="5143500"/>
          </a:xfrm>
          <a:prstGeom prst="rect">
            <a:avLst/>
          </a:prstGeom>
          <a:gradFill>
            <a:gsLst>
              <a:gs pos="48000">
                <a:srgbClr val="0040A6">
                  <a:alpha val="85000"/>
                </a:srgbClr>
              </a:gs>
              <a:gs pos="1000">
                <a:schemeClr val="bg2">
                  <a:alpha val="90000"/>
                </a:schemeClr>
              </a:gs>
              <a:gs pos="100000">
                <a:srgbClr val="00A9E0">
                  <a:alpha val="90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6DE5A-4483-4A66-815C-9F762420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42586-D589-419F-AAE1-583228DD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3208"/>
            <a:ext cx="8458200" cy="3596640"/>
          </a:xfrm>
          <a:prstGeom prst="rect">
            <a:avLst/>
          </a:prstGeom>
        </p:spPr>
        <p:txBody>
          <a:bodyPr/>
          <a:lstStyle>
            <a:lvl1pPr marL="171446" indent="-171446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 marL="457189" indent="-165096">
              <a:buClrTx/>
              <a:buSzPct val="80000"/>
              <a:buFont typeface=".AppleSystemUIFont" charset="0"/>
              <a:buChar char="-"/>
              <a:defRPr>
                <a:solidFill>
                  <a:schemeClr val="bg1"/>
                </a:solidFill>
              </a:defRPr>
            </a:lvl2pPr>
            <a:lvl3pPr marL="741344" indent="-171446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031849" indent="-173034">
              <a:buClrTx/>
              <a:buSzPct val="80000"/>
              <a:buFont typeface=".AppleSystemUIFont" charset="0"/>
              <a:buChar char="-"/>
              <a:defRPr>
                <a:solidFill>
                  <a:schemeClr val="bg1"/>
                </a:solidFill>
              </a:defRPr>
            </a:lvl4pPr>
            <a:lvl5pPr marL="1316006" indent="-173034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0A4EE-8703-4782-BAF2-05A0DB3A80B1}"/>
              </a:ext>
            </a:extLst>
          </p:cNvPr>
          <p:cNvSpPr txBox="1"/>
          <p:nvPr/>
        </p:nvSpPr>
        <p:spPr>
          <a:xfrm>
            <a:off x="8285228" y="4854582"/>
            <a:ext cx="515877" cy="207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3"/>
            <a:extLst>
              <a:ext uri="{FF2B5EF4-FFF2-40B4-BE49-F238E27FC236}">
                <a16:creationId xmlns:a16="http://schemas.microsoft.com/office/drawing/2014/main" id="{7D679B38-BEAB-FB4B-974C-AB92690B0A07}"/>
              </a:ext>
            </a:extLst>
          </p:cNvPr>
          <p:cNvSpPr txBox="1"/>
          <p:nvPr userDrawn="1"/>
        </p:nvSpPr>
        <p:spPr>
          <a:xfrm>
            <a:off x="2443681" y="485073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www.specialized.net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E6602A-8568-3F47-9CF2-7DDE8D5018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895" y="4854316"/>
            <a:ext cx="1251904" cy="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-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view of a city at night&#10;&#10;Description automatically generated">
            <a:extLst>
              <a:ext uri="{FF2B5EF4-FFF2-40B4-BE49-F238E27FC236}">
                <a16:creationId xmlns:a16="http://schemas.microsoft.com/office/drawing/2014/main" id="{53D1BCF9-55DA-4CFB-99A3-98AE269F7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9682"/>
            <a:ext cx="9144000" cy="4463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4FEA9-F434-4F61-B571-301024B8D336}"/>
              </a:ext>
            </a:extLst>
          </p:cNvPr>
          <p:cNvSpPr/>
          <p:nvPr/>
        </p:nvSpPr>
        <p:spPr>
          <a:xfrm>
            <a:off x="1993" y="679682"/>
            <a:ext cx="9150645" cy="4463818"/>
          </a:xfrm>
          <a:prstGeom prst="rect">
            <a:avLst/>
          </a:prstGeom>
          <a:gradFill>
            <a:gsLst>
              <a:gs pos="48000">
                <a:srgbClr val="0040A6">
                  <a:alpha val="88000"/>
                </a:srgbClr>
              </a:gs>
              <a:gs pos="1000">
                <a:schemeClr val="bg2">
                  <a:alpha val="93000"/>
                </a:schemeClr>
              </a:gs>
              <a:gs pos="100000">
                <a:srgbClr val="00A9E0">
                  <a:alpha val="9300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6DE5A-4483-4A66-815C-9F762420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42586-D589-419F-AAE1-583228DD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3208"/>
            <a:ext cx="8458200" cy="3596640"/>
          </a:xfrm>
          <a:prstGeom prst="rect">
            <a:avLst/>
          </a:prstGeom>
        </p:spPr>
        <p:txBody>
          <a:bodyPr/>
          <a:lstStyle>
            <a:lvl1pPr marL="171446" indent="-171446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1pPr>
            <a:lvl2pPr marL="457189" indent="-165096">
              <a:buClrTx/>
              <a:buSzPct val="80000"/>
              <a:buFont typeface=".AppleSystemUIFont" charset="0"/>
              <a:buChar char="-"/>
              <a:defRPr>
                <a:solidFill>
                  <a:schemeClr val="bg1"/>
                </a:solidFill>
              </a:defRPr>
            </a:lvl2pPr>
            <a:lvl3pPr marL="741344" indent="-171446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031849" indent="-173034">
              <a:buClrTx/>
              <a:buSzPct val="80000"/>
              <a:buFont typeface=".AppleSystemUIFont" charset="0"/>
              <a:buChar char="-"/>
              <a:defRPr>
                <a:solidFill>
                  <a:schemeClr val="bg1"/>
                </a:solidFill>
              </a:defRPr>
            </a:lvl4pPr>
            <a:lvl5pPr marL="1316006" indent="-173034">
              <a:buClrTx/>
              <a:buSzPct val="80000"/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0A4EE-8703-4782-BAF2-05A0DB3A80B1}"/>
              </a:ext>
            </a:extLst>
          </p:cNvPr>
          <p:cNvSpPr txBox="1"/>
          <p:nvPr/>
        </p:nvSpPr>
        <p:spPr>
          <a:xfrm>
            <a:off x="8285228" y="4854582"/>
            <a:ext cx="515877" cy="207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bg1"/>
                </a:solidFill>
              </a:rPr>
              <a:pPr lvl="0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EC4DD303-7CD5-224A-B90A-4D7622E0ED16}"/>
              </a:ext>
            </a:extLst>
          </p:cNvPr>
          <p:cNvSpPr txBox="1"/>
          <p:nvPr userDrawn="1"/>
        </p:nvSpPr>
        <p:spPr>
          <a:xfrm>
            <a:off x="2443681" y="485073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www.specialized.net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3F7E97-D5CF-E545-A994-00DFDAE3E0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895" y="4854316"/>
            <a:ext cx="1251904" cy="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2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CDC03-E60E-46EA-B6CF-CE1403E1E9C1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8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viavisolution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66289"/>
            <a:ext cx="8458200" cy="51339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42900" y="970034"/>
            <a:ext cx="8458200" cy="33642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85228" y="4854582"/>
            <a:ext cx="515877" cy="207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/>
            <a:fld id="{510F167E-D98C-DA4B-8A87-8A99C0A00B88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lvl="0"/>
              <a:t>‹#›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hlinkClick r:id="rId12"/>
          </p:cNvPr>
          <p:cNvSpPr txBox="1"/>
          <p:nvPr/>
        </p:nvSpPr>
        <p:spPr>
          <a:xfrm>
            <a:off x="2443681" y="4850735"/>
            <a:ext cx="424927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www.specialized.net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4E4D8C-BD3A-F849-B75E-421F78F083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4078" y="4859816"/>
            <a:ext cx="1194127" cy="1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25" r:id="rId2"/>
    <p:sldLayoutId id="2147483650" r:id="rId3"/>
    <p:sldLayoutId id="2147483871" r:id="rId4"/>
    <p:sldLayoutId id="2147483810" r:id="rId5"/>
    <p:sldLayoutId id="2147483822" r:id="rId6"/>
    <p:sldLayoutId id="2147483823" r:id="rId7"/>
    <p:sldLayoutId id="2147483655" r:id="rId8"/>
    <p:sldLayoutId id="2147483872" r:id="rId9"/>
    <p:sldLayoutId id="2147483851" r:id="rId10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System Font Regular"/>
        <a:buChar char="→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6509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741344" indent="-171446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31849" indent="-173034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16006" indent="-173034" algn="l" defTabSz="457189" rtl="0" eaLnBrk="1" latinLnBrk="0" hangingPunct="1">
        <a:spcBef>
          <a:spcPts val="0"/>
        </a:spcBef>
        <a:spcAft>
          <a:spcPts val="600"/>
        </a:spcAft>
        <a:buClrTx/>
        <a:buSzPct val="80000"/>
        <a:buFont typeface="Arial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">
          <p15:clr>
            <a:srgbClr val="F26B43"/>
          </p15:clr>
        </p15:guide>
        <p15:guide id="2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55690-BD5A-4BCB-9F2F-26F83ABF0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349" y="3136086"/>
            <a:ext cx="3726908" cy="299001"/>
          </a:xfrm>
        </p:spPr>
        <p:txBody>
          <a:bodyPr/>
          <a:lstStyle/>
          <a:p>
            <a:r>
              <a:rPr lang="en-US" dirty="0"/>
              <a:t>Ookla Speed Test and OneCheck Fiber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E64C07-B95C-4C0F-9CA3-8D82F57EC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OneExpert DSP</a:t>
            </a:r>
            <a:br>
              <a:rPr lang="en-US" dirty="0"/>
            </a:br>
            <a:r>
              <a:rPr lang="en-US" dirty="0"/>
              <a:t>ONX-220 Release</a:t>
            </a:r>
          </a:p>
        </p:txBody>
      </p:sp>
    </p:spTree>
    <p:extLst>
      <p:ext uri="{BB962C8B-B14F-4D97-AF65-F5344CB8AC3E}">
        <p14:creationId xmlns:p14="http://schemas.microsoft.com/office/powerpoint/2010/main" val="374624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6A3B-A7F6-482E-B1D2-677EF05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OneCheck</a:t>
            </a:r>
            <a:r>
              <a:rPr lang="en-US" dirty="0"/>
              <a:t> Fiber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4958D4-6936-A242-8A52-1BE208C9A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"/>
          <a:stretch/>
        </p:blipFill>
        <p:spPr>
          <a:xfrm>
            <a:off x="5960844" y="1132954"/>
            <a:ext cx="1989759" cy="3197926"/>
          </a:xfr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8552A7-87A2-7C4E-98EA-A228AE2DF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"/>
          <a:stretch/>
        </p:blipFill>
        <p:spPr>
          <a:xfrm>
            <a:off x="1621775" y="1140922"/>
            <a:ext cx="1989760" cy="3197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44A5A-38E1-804D-A25F-BF373478A8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"/>
          <a:stretch/>
        </p:blipFill>
        <p:spPr>
          <a:xfrm>
            <a:off x="3791310" y="1138146"/>
            <a:ext cx="1989759" cy="3197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ED8AC0-E9BF-FA44-BB63-E08F20567002}"/>
              </a:ext>
            </a:extLst>
          </p:cNvPr>
          <p:cNvSpPr txBox="1"/>
          <p:nvPr/>
        </p:nvSpPr>
        <p:spPr>
          <a:xfrm>
            <a:off x="246706" y="1066130"/>
            <a:ext cx="139204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Step by Step process for mistake proof fiber installations</a:t>
            </a:r>
          </a:p>
          <a:p>
            <a:endParaRPr lang="en-US" sz="1050" dirty="0"/>
          </a:p>
          <a:p>
            <a:r>
              <a:rPr lang="en-US" sz="1050" dirty="0"/>
              <a:t>Results tied to workorder for easy job submittal and reporting in </a:t>
            </a:r>
            <a:r>
              <a:rPr lang="en-US" sz="1050" dirty="0" err="1"/>
              <a:t>StrataSync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Helps contractors get job done correctly the first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36A7E-4914-7649-8848-0D81EBE55BFB}"/>
              </a:ext>
            </a:extLst>
          </p:cNvPr>
          <p:cNvSpPr txBox="1"/>
          <p:nvPr/>
        </p:nvSpPr>
        <p:spPr>
          <a:xfrm>
            <a:off x="1537369" y="4363277"/>
            <a:ext cx="213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Clear indicator of pass/fail status of each step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11FF1-E300-D244-BF66-9E3D81F7E3D5}"/>
              </a:ext>
            </a:extLst>
          </p:cNvPr>
          <p:cNvSpPr txBox="1"/>
          <p:nvPr/>
        </p:nvSpPr>
        <p:spPr>
          <a:xfrm>
            <a:off x="3717751" y="4363277"/>
            <a:ext cx="206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Automated inspection eliminates mistakes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01EEA-B8F3-F642-8424-207C42877033}"/>
              </a:ext>
            </a:extLst>
          </p:cNvPr>
          <p:cNvSpPr txBox="1"/>
          <p:nvPr/>
        </p:nvSpPr>
        <p:spPr>
          <a:xfrm>
            <a:off x="5883075" y="4330880"/>
            <a:ext cx="213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Incorporate SmartOTDR SL with simple diagram – no need to interpret traces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4A5D3-F6D5-4657-BD84-D01422337A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35" y="339607"/>
            <a:ext cx="1726840" cy="67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24772-FD47-4AF1-A06E-574CD60290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229" y="93997"/>
            <a:ext cx="981801" cy="978955"/>
          </a:xfrm>
          <a:prstGeom prst="rect">
            <a:avLst/>
          </a:prstGeom>
        </p:spPr>
      </p:pic>
      <p:pic>
        <p:nvPicPr>
          <p:cNvPr id="14" name="Picture 13" descr="A close up of a phone&#10;&#10;Description automatically generated">
            <a:extLst>
              <a:ext uri="{FF2B5EF4-FFF2-40B4-BE49-F238E27FC236}">
                <a16:creationId xmlns:a16="http://schemas.microsoft.com/office/drawing/2014/main" id="{A8DC31B3-DD4B-44A5-9D83-DA072AC0BA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16" y="253374"/>
            <a:ext cx="994022" cy="9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3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6E4E5-9417-F842-A9AD-43D5136576F6}"/>
              </a:ext>
            </a:extLst>
          </p:cNvPr>
          <p:cNvSpPr txBox="1"/>
          <p:nvPr/>
        </p:nvSpPr>
        <p:spPr>
          <a:xfrm>
            <a:off x="1078992" y="2425446"/>
            <a:ext cx="467258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Debbi </a:t>
            </a:r>
            <a:r>
              <a:rPr lang="en-US" sz="1400" dirty="0" err="1">
                <a:solidFill>
                  <a:schemeClr val="bg1"/>
                </a:solidFill>
              </a:rPr>
              <a:t>Kosakowski</a:t>
            </a:r>
            <a:r>
              <a:rPr lang="en-US" sz="1400" dirty="0">
                <a:solidFill>
                  <a:schemeClr val="bg1"/>
                </a:solidFill>
              </a:rPr>
              <a:t> - National Sales Manager 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dkosakowski@specialized.net</a:t>
            </a:r>
            <a:r>
              <a:rPr lang="en-US" sz="1400" dirty="0">
                <a:solidFill>
                  <a:schemeClr val="bg1"/>
                </a:solidFill>
              </a:rPr>
              <a:t>  •  727-515-0911</a:t>
            </a: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</a:rPr>
              <a:t>Eleanor </a:t>
            </a:r>
            <a:r>
              <a:rPr lang="en-US" sz="1400" dirty="0" err="1">
                <a:solidFill>
                  <a:schemeClr val="bg1"/>
                </a:solidFill>
              </a:rPr>
              <a:t>Barszowski</a:t>
            </a:r>
            <a:r>
              <a:rPr lang="en-US" sz="1400" dirty="0">
                <a:solidFill>
                  <a:schemeClr val="bg1"/>
                </a:solidFill>
              </a:rPr>
              <a:t> - NE Regional Sales Manager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ebarszowski@specialized.net</a:t>
            </a:r>
            <a:r>
              <a:rPr lang="en-US" sz="1400" dirty="0">
                <a:solidFill>
                  <a:schemeClr val="bg1"/>
                </a:solidFill>
              </a:rPr>
              <a:t>  •  484-955-3178</a:t>
            </a:r>
          </a:p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</a:rPr>
              <a:t>Carolyn Thompson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carolyn@specialized.net</a:t>
            </a:r>
            <a:r>
              <a:rPr lang="en-US" sz="1400" dirty="0">
                <a:solidFill>
                  <a:schemeClr val="bg1"/>
                </a:solidFill>
              </a:rPr>
              <a:t>  •  800-794-1500</a:t>
            </a:r>
          </a:p>
        </p:txBody>
      </p:sp>
    </p:spTree>
    <p:extLst>
      <p:ext uri="{BB962C8B-B14F-4D97-AF65-F5344CB8AC3E}">
        <p14:creationId xmlns:p14="http://schemas.microsoft.com/office/powerpoint/2010/main" val="338924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9140-8D31-424A-8FB3-C4C12F49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Ookla Speed Test</a:t>
            </a:r>
          </a:p>
        </p:txBody>
      </p:sp>
    </p:spTree>
    <p:extLst>
      <p:ext uri="{BB962C8B-B14F-4D97-AF65-F5344CB8AC3E}">
        <p14:creationId xmlns:p14="http://schemas.microsoft.com/office/powerpoint/2010/main" val="336919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E27A-FB93-42ED-8BB3-9E363078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7068"/>
            <a:ext cx="8458200" cy="513393"/>
          </a:xfrm>
        </p:spPr>
        <p:txBody>
          <a:bodyPr/>
          <a:lstStyle/>
          <a:p>
            <a:r>
              <a:rPr lang="en-US" dirty="0"/>
              <a:t>Ookla Speed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17E7-A46E-4091-A793-666E0EB1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27880"/>
            <a:ext cx="5899202" cy="3394472"/>
          </a:xfrm>
        </p:spPr>
        <p:txBody>
          <a:bodyPr>
            <a:noAutofit/>
          </a:bodyPr>
          <a:lstStyle/>
          <a:p>
            <a:r>
              <a:rPr lang="en-US" dirty="0"/>
              <a:t>Simple 1-button start – no knowledge of service rates required</a:t>
            </a:r>
          </a:p>
          <a:p>
            <a:r>
              <a:rPr lang="en-US" dirty="0"/>
              <a:t>Utilizes existing Ookla server infrastructure service – no new server expenditure required</a:t>
            </a:r>
          </a:p>
          <a:p>
            <a:r>
              <a:rPr lang="en-US" dirty="0"/>
              <a:t>Consumer focused operation and results</a:t>
            </a:r>
          </a:p>
          <a:p>
            <a:r>
              <a:rPr lang="en-US" i="1" dirty="0"/>
              <a:t>Automatically selects best server based on latency and loading</a:t>
            </a:r>
            <a:endParaRPr lang="en-US" dirty="0"/>
          </a:p>
          <a:p>
            <a:r>
              <a:rPr lang="en-US" dirty="0"/>
              <a:t>Downstream &amp; Upstream rates up to 1Gbps</a:t>
            </a:r>
          </a:p>
          <a:p>
            <a:r>
              <a:rPr lang="en-US" i="1" dirty="0"/>
              <a:t>Can use a specific server by IP address/URL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5BAA9-B182-4D86-99AD-FF58D1DDA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094" y="1395022"/>
            <a:ext cx="2000435" cy="3318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1860F-1C23-43C6-93AB-B91466513D46}"/>
              </a:ext>
            </a:extLst>
          </p:cNvPr>
          <p:cNvSpPr txBox="1"/>
          <p:nvPr/>
        </p:nvSpPr>
        <p:spPr>
          <a:xfrm>
            <a:off x="6663019" y="429577"/>
            <a:ext cx="2138081" cy="7155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Customers are already familiar with </a:t>
            </a:r>
            <a:r>
              <a:rPr lang="en-US" sz="1350" dirty="0" err="1"/>
              <a:t>Ookla</a:t>
            </a:r>
            <a:endParaRPr lang="en-US" sz="1350" dirty="0"/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Limitations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73ABE-66CA-4C89-9C40-D87329F65D1D}"/>
              </a:ext>
            </a:extLst>
          </p:cNvPr>
          <p:cNvSpPr txBox="1"/>
          <p:nvPr/>
        </p:nvSpPr>
        <p:spPr>
          <a:xfrm>
            <a:off x="596900" y="4406146"/>
            <a:ext cx="528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Ethernet only in this release. DOCSIS and WiFi in later release.</a:t>
            </a:r>
          </a:p>
        </p:txBody>
      </p:sp>
    </p:spTree>
    <p:extLst>
      <p:ext uri="{BB962C8B-B14F-4D97-AF65-F5344CB8AC3E}">
        <p14:creationId xmlns:p14="http://schemas.microsoft.com/office/powerpoint/2010/main" val="41635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640A3B-ECEB-4625-B3E3-D1C3A546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OneCheck Fiber</a:t>
            </a:r>
          </a:p>
        </p:txBody>
      </p:sp>
    </p:spTree>
    <p:extLst>
      <p:ext uri="{BB962C8B-B14F-4D97-AF65-F5344CB8AC3E}">
        <p14:creationId xmlns:p14="http://schemas.microsoft.com/office/powerpoint/2010/main" val="274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05DCDE-1BC3-4125-8FAE-05D3192C6109}"/>
              </a:ext>
            </a:extLst>
          </p:cNvPr>
          <p:cNvSpPr txBox="1">
            <a:spLocks/>
          </p:cNvSpPr>
          <p:nvPr/>
        </p:nvSpPr>
        <p:spPr>
          <a:xfrm>
            <a:off x="342900" y="166289"/>
            <a:ext cx="8458200" cy="51339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22238" indent="-122238" algn="l" defTabSz="457189" rtl="0" eaLnBrk="1" latinLnBrk="0" hangingPunct="1">
              <a:spcBef>
                <a:spcPct val="0"/>
              </a:spcBef>
              <a:buNone/>
              <a:tabLst/>
              <a:defRPr lang="en-US" sz="2000" b="1" i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0" dirty="0" err="1">
                <a:solidFill>
                  <a:srgbClr val="000000"/>
                </a:solidFill>
              </a:rPr>
              <a:t>OneCheck</a:t>
            </a:r>
            <a:r>
              <a:rPr lang="en-GB" sz="2400" i="0" dirty="0">
                <a:solidFill>
                  <a:srgbClr val="000000"/>
                </a:solidFill>
              </a:rPr>
              <a:t> Tests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6EED8-6554-409B-9386-B9AADF75A788}"/>
              </a:ext>
            </a:extLst>
          </p:cNvPr>
          <p:cNvSpPr/>
          <p:nvPr/>
        </p:nvSpPr>
        <p:spPr>
          <a:xfrm>
            <a:off x="4467747" y="4112792"/>
            <a:ext cx="1404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OneCheck CATV</a:t>
            </a:r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B0B30-E46B-4A57-BFA0-0BB392A14E33}"/>
              </a:ext>
            </a:extLst>
          </p:cNvPr>
          <p:cNvSpPr/>
          <p:nvPr/>
        </p:nvSpPr>
        <p:spPr>
          <a:xfrm>
            <a:off x="6707914" y="4067298"/>
            <a:ext cx="16628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OneCheck Fiber</a:t>
            </a:r>
            <a:endParaRPr lang="en-US" sz="1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2900" y="1414908"/>
            <a:ext cx="3527016" cy="2077153"/>
          </a:xfrm>
          <a:prstGeom prst="rect">
            <a:avLst/>
          </a:prstGeom>
        </p:spPr>
        <p:txBody>
          <a:bodyPr/>
          <a:lstStyle>
            <a:lvl1pPr marL="171446" indent="-171446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65096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44" indent="-171446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49" indent="-173034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06" indent="-173034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One-button test </a:t>
            </a:r>
          </a:p>
          <a:p>
            <a:r>
              <a:rPr lang="en-GB" dirty="0"/>
              <a:t>Easily customized to </a:t>
            </a:r>
            <a:r>
              <a:rPr lang="en-GB" i="1" dirty="0">
                <a:solidFill>
                  <a:srgbClr val="0070C0"/>
                </a:solidFill>
              </a:rPr>
              <a:t>match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i="1" dirty="0">
                <a:solidFill>
                  <a:srgbClr val="0070C0"/>
                </a:solidFill>
              </a:rPr>
              <a:t>your Methods &amp; Procedures</a:t>
            </a:r>
            <a:endParaRPr lang="en-GB" dirty="0"/>
          </a:p>
          <a:p>
            <a:r>
              <a:rPr lang="en-GB" dirty="0"/>
              <a:t>Reducing install time</a:t>
            </a:r>
          </a:p>
          <a:p>
            <a:r>
              <a:rPr lang="en-GB" dirty="0"/>
              <a:t>Ensuring installation quality </a:t>
            </a:r>
          </a:p>
          <a:p>
            <a:r>
              <a:rPr lang="en-GB" i="1" dirty="0">
                <a:solidFill>
                  <a:srgbClr val="0070C0"/>
                </a:solidFill>
              </a:rPr>
              <a:t>Reducing repeats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BB7F3-E695-499A-9F65-2EA96EF3B409}"/>
              </a:ext>
            </a:extLst>
          </p:cNvPr>
          <p:cNvSpPr txBox="1"/>
          <p:nvPr/>
        </p:nvSpPr>
        <p:spPr>
          <a:xfrm flipH="1">
            <a:off x="342900" y="3743460"/>
            <a:ext cx="2735581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Button, Many Tests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0DB5D7-3A94-49C9-AC53-0DB7F95FD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63" y="829981"/>
            <a:ext cx="1948115" cy="3246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F0E79-B462-445F-9775-B82D290C4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63" y="829981"/>
            <a:ext cx="1977843" cy="3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2587-7975-4DAA-A376-E27A8344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fiber tests?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8302-9267-433B-90BD-B416D9D0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62320"/>
            <a:ext cx="3231653" cy="3520440"/>
          </a:xfrm>
        </p:spPr>
        <p:txBody>
          <a:bodyPr/>
          <a:lstStyle/>
          <a:p>
            <a:r>
              <a:rPr lang="en-US" dirty="0"/>
              <a:t>First-time install failures &gt;10% for majority of </a:t>
            </a:r>
            <a:r>
              <a:rPr lang="en-US"/>
              <a:t>service providers</a:t>
            </a:r>
            <a:endParaRPr lang="en-US" dirty="0"/>
          </a:p>
          <a:p>
            <a:r>
              <a:rPr lang="en-US" dirty="0"/>
              <a:t>When that happens, a tech needs to go back to fix ($)</a:t>
            </a:r>
          </a:p>
          <a:p>
            <a:r>
              <a:rPr lang="en-US" dirty="0"/>
              <a:t>Tech is diverted from other productive work ($)</a:t>
            </a:r>
          </a:p>
          <a:p>
            <a:r>
              <a:rPr lang="en-US" dirty="0"/>
              <a:t>Customer is inconvenienced, and liable to churn ($$)</a:t>
            </a:r>
          </a:p>
          <a:p>
            <a:endParaRPr lang="en-US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11D2DCAF-3318-4809-A680-193D8A78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675" y="323850"/>
            <a:ext cx="4924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2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919-41CD-4F12-8B0A-21E3434C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Workforce – Testing FTTH</a:t>
            </a:r>
          </a:p>
        </p:txBody>
      </p:sp>
      <p:pic>
        <p:nvPicPr>
          <p:cNvPr id="7" name="Content Placeholder 4" descr="A close up of a cell phone&#10;&#10;Description automatically generated">
            <a:extLst>
              <a:ext uri="{FF2B5EF4-FFF2-40B4-BE49-F238E27FC236}">
                <a16:creationId xmlns:a16="http://schemas.microsoft.com/office/drawing/2014/main" id="{B5FD3646-B887-4172-A260-74CBE560C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05850" y="93017"/>
            <a:ext cx="995250" cy="189206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B9D1C-705F-4E0B-A07F-2180AEA3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324" y="1915357"/>
            <a:ext cx="6392533" cy="28396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 err="1"/>
              <a:t>SmartOTDR</a:t>
            </a:r>
            <a:r>
              <a:rPr lang="en-US" sz="1600" b="1" dirty="0"/>
              <a:t> SL</a:t>
            </a:r>
            <a:r>
              <a:rPr lang="en-US" sz="1600" dirty="0"/>
              <a:t> – </a:t>
            </a:r>
            <a:r>
              <a:rPr lang="en-US" sz="1600" u="sng" dirty="0"/>
              <a:t>one connection</a:t>
            </a:r>
            <a:r>
              <a:rPr lang="en-US" sz="1600" dirty="0"/>
              <a:t> to test for both power and OTDR</a:t>
            </a:r>
          </a:p>
          <a:p>
            <a:pPr lvl="1">
              <a:lnSpc>
                <a:spcPct val="115000"/>
              </a:lnSpc>
            </a:pPr>
            <a:r>
              <a:rPr lang="en-US" sz="1600" b="1" dirty="0"/>
              <a:t>PON power meter</a:t>
            </a:r>
          </a:p>
          <a:p>
            <a:pPr lvl="2">
              <a:lnSpc>
                <a:spcPct val="115000"/>
              </a:lnSpc>
            </a:pPr>
            <a:r>
              <a:rPr lang="en-US" sz="1400" dirty="0"/>
              <a:t>GPON and XGSPON more prevalent</a:t>
            </a:r>
          </a:p>
          <a:p>
            <a:pPr lvl="2">
              <a:lnSpc>
                <a:spcPct val="115000"/>
              </a:lnSpc>
            </a:pPr>
            <a:r>
              <a:rPr lang="en-US" sz="1400" dirty="0"/>
              <a:t>Using a BB-PM does not provide tech validation they are getting the correct light</a:t>
            </a:r>
          </a:p>
          <a:p>
            <a:pPr lvl="1">
              <a:lnSpc>
                <a:spcPct val="115000"/>
              </a:lnSpc>
            </a:pPr>
            <a:r>
              <a:rPr lang="en-US" sz="1600" b="1" dirty="0"/>
              <a:t>Inservice fault finder (1650nm OTDR)</a:t>
            </a:r>
          </a:p>
          <a:p>
            <a:pPr lvl="2">
              <a:lnSpc>
                <a:spcPct val="115000"/>
              </a:lnSpc>
            </a:pPr>
            <a:r>
              <a:rPr lang="en-US" sz="1400" dirty="0"/>
              <a:t>No need to disconnect fiber from OLT, which these techs typically do not have access to or not responsible for </a:t>
            </a:r>
          </a:p>
          <a:p>
            <a:pPr lvl="0">
              <a:lnSpc>
                <a:spcPct val="115000"/>
              </a:lnSpc>
            </a:pPr>
            <a:r>
              <a:rPr lang="en-US" sz="1600" dirty="0"/>
              <a:t>Service layer testing, such as Ookla speed test up to 1Gbps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7544FC-3222-40C3-999A-8ACFD60AA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43" y="1250266"/>
            <a:ext cx="2133424" cy="828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DC22C-B687-40A2-A410-A59EB4773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40" y="2571750"/>
            <a:ext cx="1435342" cy="1634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331C0C-CACB-48F9-9F31-493A9A76120B}"/>
              </a:ext>
            </a:extLst>
          </p:cNvPr>
          <p:cNvSpPr txBox="1"/>
          <p:nvPr/>
        </p:nvSpPr>
        <p:spPr>
          <a:xfrm>
            <a:off x="275143" y="567993"/>
            <a:ext cx="6563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Fiber test accessories / add-ons to ONX – techs are familiar with ONX and already integrated into workflow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9CF2F-1F87-43E6-8FE9-28CECCCBFC59}"/>
              </a:ext>
            </a:extLst>
          </p:cNvPr>
          <p:cNvSpPr txBox="1"/>
          <p:nvPr/>
        </p:nvSpPr>
        <p:spPr>
          <a:xfrm>
            <a:off x="2347807" y="1256927"/>
            <a:ext cx="4554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P5000i fiber inspection scope – ensure clean, reliable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500C0-0DA7-4BC4-9B7E-AB835A7CC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098" y="433336"/>
            <a:ext cx="74987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919-41CD-4F12-8B0A-21E3434C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OneCheck Fiber – Simple Test 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6E8D-3319-4D2E-B612-763C7F6E8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62320"/>
            <a:ext cx="4296335" cy="35204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One button, many tools: </a:t>
            </a:r>
          </a:p>
          <a:p>
            <a:pPr marL="571493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One button to start the test</a:t>
            </a:r>
          </a:p>
          <a:p>
            <a:pPr marL="571493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Repeatable test</a:t>
            </a:r>
          </a:p>
          <a:p>
            <a:pPr marL="571493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is all tied together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 tied to workorder for easy job submittal and reporting in StrataSync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Helps technicians and contractors get job done correctly the first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D1235A-6306-49E8-A71E-77A3E33D9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083" y="1593132"/>
            <a:ext cx="16459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6394F8-AAEA-4E89-9FBE-11A483A40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05" y="917004"/>
            <a:ext cx="16459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09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566E-CD80-4BC3-84C1-D3792842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Included tests, instruments, accessories</a:t>
            </a:r>
          </a:p>
        </p:txBody>
      </p:sp>
      <p:pic>
        <p:nvPicPr>
          <p:cNvPr id="5" name="Content Placeholder 4" descr="A close up of a cell phone&#10;&#10;Description automatically generated">
            <a:extLst>
              <a:ext uri="{FF2B5EF4-FFF2-40B4-BE49-F238E27FC236}">
                <a16:creationId xmlns:a16="http://schemas.microsoft.com/office/drawing/2014/main" id="{D8C46536-0493-45F8-93D7-B7299AFE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22" y="1967128"/>
            <a:ext cx="1136976" cy="2161504"/>
          </a:xfrm>
        </p:spPr>
      </p:pic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22436671-EEF2-4E42-951C-2F0300C96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180" y="922938"/>
            <a:ext cx="1932321" cy="754465"/>
          </a:xfrm>
          <a:prstGeom prst="rect">
            <a:avLst/>
          </a:prstGeom>
        </p:spPr>
      </p:pic>
      <p:pic>
        <p:nvPicPr>
          <p:cNvPr id="13" name="Picture 12" descr="A close up of a phone&#10;&#10;Description automatically generated">
            <a:extLst>
              <a:ext uri="{FF2B5EF4-FFF2-40B4-BE49-F238E27FC236}">
                <a16:creationId xmlns:a16="http://schemas.microsoft.com/office/drawing/2014/main" id="{D8354C74-3521-4F67-B256-6CEE8B4C8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160" y="915828"/>
            <a:ext cx="761575" cy="761575"/>
          </a:xfrm>
          <a:prstGeom prst="rect">
            <a:avLst/>
          </a:prstGeom>
        </p:spPr>
      </p:pic>
      <p:pic>
        <p:nvPicPr>
          <p:cNvPr id="15" name="Picture 14" descr="A picture containing sitting, black, parking, meter&#10;&#10;Description automatically generated">
            <a:extLst>
              <a:ext uri="{FF2B5EF4-FFF2-40B4-BE49-F238E27FC236}">
                <a16:creationId xmlns:a16="http://schemas.microsoft.com/office/drawing/2014/main" id="{E4745C6F-D401-4077-BBD9-8B44002EA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790" y="2366484"/>
            <a:ext cx="831152" cy="16306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7EA521D-5703-4032-BF62-0E1C52C1CA64}"/>
              </a:ext>
            </a:extLst>
          </p:cNvPr>
          <p:cNvSpPr/>
          <p:nvPr/>
        </p:nvSpPr>
        <p:spPr>
          <a:xfrm>
            <a:off x="2953434" y="2311898"/>
            <a:ext cx="5765800" cy="213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Fiber scoping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ensures clean, reliable connections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Optical power level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measurements to ensure that the network is working according to design up to the home demarcation point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OTDR tests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characterize and certify the fiber as provided to the subscriber, or locate faults</a:t>
            </a:r>
          </a:p>
        </p:txBody>
      </p:sp>
      <p:pic>
        <p:nvPicPr>
          <p:cNvPr id="36" name="Picture 35" descr="A close up of a device&#10;&#10;Description automatically generated">
            <a:extLst>
              <a:ext uri="{FF2B5EF4-FFF2-40B4-BE49-F238E27FC236}">
                <a16:creationId xmlns:a16="http://schemas.microsoft.com/office/drawing/2014/main" id="{FE1C6398-8503-479A-90D7-5E5D6B981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306" y="855035"/>
            <a:ext cx="970555" cy="11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6250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Viavi PPT Colors 2016 9">
      <a:dk1>
        <a:srgbClr val="000000"/>
      </a:dk1>
      <a:lt1>
        <a:srgbClr val="FFFFFF"/>
      </a:lt1>
      <a:dk2>
        <a:srgbClr val="000000"/>
      </a:dk2>
      <a:lt2>
        <a:srgbClr val="5D1A8B"/>
      </a:lt2>
      <a:accent1>
        <a:srgbClr val="5D1A8B"/>
      </a:accent1>
      <a:accent2>
        <a:srgbClr val="0040A6"/>
      </a:accent2>
      <a:accent3>
        <a:srgbClr val="1F76C9"/>
      </a:accent3>
      <a:accent4>
        <a:srgbClr val="00AAE0"/>
      </a:accent4>
      <a:accent5>
        <a:srgbClr val="2CB34A"/>
      </a:accent5>
      <a:accent6>
        <a:srgbClr val="595959"/>
      </a:accent6>
      <a:hlink>
        <a:srgbClr val="00A9E0"/>
      </a:hlink>
      <a:folHlink>
        <a:srgbClr val="007BA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ot="0" spcFirstLastPara="0" vertOverflow="overflow" horzOverflow="overflow" vert="horz" wrap="square" lIns="457200" tIns="45720" rIns="4572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lobe" id="{A8C613DC-E3F8-438C-B0CF-8848B161A869}" vid="{EC06AC28-5C27-44D5-92BC-109314320D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1905</TotalTime>
  <Words>626</Words>
  <Application>Microsoft Macintosh PowerPoint</Application>
  <PresentationFormat>On-screen Show (16:9)</PresentationFormat>
  <Paragraphs>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.AppleSystemUIFont</vt:lpstr>
      <vt:lpstr>Arial</vt:lpstr>
      <vt:lpstr>Calibri</vt:lpstr>
      <vt:lpstr>Symbol</vt:lpstr>
      <vt:lpstr>System Font Regular</vt:lpstr>
      <vt:lpstr>Globe</vt:lpstr>
      <vt:lpstr>OneExpert DSP ONX-220 Release</vt:lpstr>
      <vt:lpstr>Ookla Speed Test</vt:lpstr>
      <vt:lpstr>Ookla Speed Test</vt:lpstr>
      <vt:lpstr>OneCheck Fiber</vt:lpstr>
      <vt:lpstr>PowerPoint Presentation</vt:lpstr>
      <vt:lpstr>Why do fiber tests?</vt:lpstr>
      <vt:lpstr>Consolidated Workforce – Testing FTTH</vt:lpstr>
      <vt:lpstr>OneCheck Fiber – Simple Test Consolidation</vt:lpstr>
      <vt:lpstr>Included tests, instruments, accessories</vt:lpstr>
      <vt:lpstr>OneCheck Fiber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OneExpert OneCheck Fiber Overview</dc:title>
  <dc:creator>Steven Windle</dc:creator>
  <cp:lastModifiedBy>Microsoft Office User</cp:lastModifiedBy>
  <cp:revision>13</cp:revision>
  <dcterms:created xsi:type="dcterms:W3CDTF">2020-03-20T15:28:53Z</dcterms:created>
  <dcterms:modified xsi:type="dcterms:W3CDTF">2021-10-25T21:55:02Z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https://velocity.viavisolutions.com</vt:lpwstr>
  </property>
  <property fmtid="{D5CDD505-2E9C-101B-9397-08002B2CF9AE}" pid="3" name="Offisync_UniqueId">
    <vt:lpwstr>17890</vt:lpwstr>
  </property>
  <property fmtid="{D5CDD505-2E9C-101B-9397-08002B2CF9AE}" pid="4" name="Offisync_UpdateToken">
    <vt:lpwstr>1</vt:lpwstr>
  </property>
  <property fmtid="{D5CDD505-2E9C-101B-9397-08002B2CF9AE}" pid="5" name="Offisync_ServerID">
    <vt:lpwstr>76ccbadd-264c-400e-acaf-48174ba0ad6d</vt:lpwstr>
  </property>
  <property fmtid="{D5CDD505-2E9C-101B-9397-08002B2CF9AE}" pid="6" name="Jive_LatestUserAccountName">
    <vt:lpwstr>WIN57752</vt:lpwstr>
  </property>
  <property fmtid="{D5CDD505-2E9C-101B-9397-08002B2CF9AE}" pid="7" name="Jive_VersionGuid">
    <vt:lpwstr>2d8dae2c-7957-49ca-b65a-3e35742707a7</vt:lpwstr>
  </property>
</Properties>
</file>